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8" r:id="rId1"/>
  </p:sldMasterIdLst>
  <p:sldIdLst>
    <p:sldId id="256" r:id="rId2"/>
    <p:sldId id="264" r:id="rId3"/>
    <p:sldId id="257" r:id="rId4"/>
    <p:sldId id="261" r:id="rId5"/>
    <p:sldId id="262" r:id="rId6"/>
    <p:sldId id="265" r:id="rId7"/>
    <p:sldId id="258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59" r:id="rId21"/>
    <p:sldId id="260" r:id="rId22"/>
    <p:sldId id="26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Book1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dirty="0" smtClean="0"/>
              <a:t>Nepean</a:t>
            </a:r>
            <a:endParaRPr lang="en-A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Sheet1!$A$2:$C$2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No Response</c:v>
                </c:pt>
              </c:strCache>
            </c:strRef>
          </c:cat>
          <c:val>
            <c:numRef>
              <c:f>Sheet1!$A$3:$C$3</c:f>
              <c:numCache>
                <c:formatCode>General</c:formatCode>
                <c:ptCount val="3"/>
                <c:pt idx="0">
                  <c:v>5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dirty="0" smtClean="0"/>
              <a:t>Care plans are Reviewed</a:t>
            </a:r>
            <a:endParaRPr lang="en-A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Sheet1!$A$27:$C$27</c:f>
              <c:strCache>
                <c:ptCount val="3"/>
                <c:pt idx="0">
                  <c:v>Always</c:v>
                </c:pt>
                <c:pt idx="1">
                  <c:v>Sometimes</c:v>
                </c:pt>
                <c:pt idx="2">
                  <c:v>Never</c:v>
                </c:pt>
              </c:strCache>
            </c:strRef>
          </c:cat>
          <c:val>
            <c:numRef>
              <c:f>Sheet1!$A$28:$C$28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dirty="0" smtClean="0"/>
              <a:t>Documented assessment</a:t>
            </a:r>
            <a:endParaRPr lang="en-A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Sheet1!$A$30:$C$30</c:f>
              <c:strCache>
                <c:ptCount val="3"/>
                <c:pt idx="0">
                  <c:v>Fully documented</c:v>
                </c:pt>
                <c:pt idx="1">
                  <c:v>Partially documented</c:v>
                </c:pt>
                <c:pt idx="2">
                  <c:v>Not documented</c:v>
                </c:pt>
              </c:strCache>
            </c:strRef>
          </c:cat>
          <c:val>
            <c:numRef>
              <c:f>Sheet1!$A$31:$C$31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dirty="0" smtClean="0"/>
              <a:t>Validated Assessment tools</a:t>
            </a:r>
            <a:endParaRPr lang="en-A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Sheet1!$A$33:$C$33</c:f>
              <c:strCache>
                <c:ptCount val="3"/>
                <c:pt idx="0">
                  <c:v>Always</c:v>
                </c:pt>
                <c:pt idx="1">
                  <c:v>Sometimes</c:v>
                </c:pt>
                <c:pt idx="2">
                  <c:v>Never</c:v>
                </c:pt>
              </c:strCache>
            </c:strRef>
          </c:cat>
          <c:val>
            <c:numRef>
              <c:f>Sheet1!$A$34:$C$34</c:f>
              <c:numCache>
                <c:formatCode>General</c:formatCode>
                <c:ptCount val="3"/>
                <c:pt idx="0">
                  <c:v>1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7871879084088741E-2"/>
          <c:y val="0.88350242386531808"/>
          <c:w val="0.89999956107190626"/>
          <c:h val="9.41748135961443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dirty="0" smtClean="0"/>
              <a:t>Interventions available</a:t>
            </a:r>
            <a:endParaRPr lang="en-A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Sheet1!$A$36:$C$36</c:f>
              <c:strCache>
                <c:ptCount val="3"/>
                <c:pt idx="0">
                  <c:v>Always</c:v>
                </c:pt>
                <c:pt idx="1">
                  <c:v>Sometimes</c:v>
                </c:pt>
                <c:pt idx="2">
                  <c:v>Never</c:v>
                </c:pt>
              </c:strCache>
            </c:strRef>
          </c:cat>
          <c:val>
            <c:numRef>
              <c:f>Sheet1!$A$37:$C$37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dirty="0" smtClean="0"/>
              <a:t>Referral pathways</a:t>
            </a:r>
            <a:endParaRPr lang="en-A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Sheet1!$A$39:$C$39</c:f>
              <c:strCache>
                <c:ptCount val="3"/>
                <c:pt idx="0">
                  <c:v>Always</c:v>
                </c:pt>
                <c:pt idx="1">
                  <c:v>Sometimes</c:v>
                </c:pt>
                <c:pt idx="2">
                  <c:v>Never</c:v>
                </c:pt>
              </c:strCache>
            </c:strRef>
          </c:cat>
          <c:val>
            <c:numRef>
              <c:f>Sheet1!$A$40:$C$40</c:f>
              <c:numCache>
                <c:formatCode>General</c:formatCode>
                <c:ptCount val="3"/>
                <c:pt idx="0">
                  <c:v>4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dirty="0" smtClean="0"/>
              <a:t>Validated assessment is conducted</a:t>
            </a:r>
            <a:endParaRPr lang="en-A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Sheet1!$A$42:$C$42</c:f>
              <c:strCache>
                <c:ptCount val="3"/>
                <c:pt idx="0">
                  <c:v>Always</c:v>
                </c:pt>
                <c:pt idx="1">
                  <c:v>Sometimes</c:v>
                </c:pt>
                <c:pt idx="2">
                  <c:v>Never</c:v>
                </c:pt>
              </c:strCache>
            </c:strRef>
          </c:cat>
          <c:val>
            <c:numRef>
              <c:f>Sheet1!$A$43:$C$43</c:f>
              <c:numCache>
                <c:formatCode>General</c:formatCode>
                <c:ptCount val="3"/>
                <c:pt idx="0">
                  <c:v>1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Sheet1!$A$45:$C$45</c:f>
              <c:strCache>
                <c:ptCount val="3"/>
                <c:pt idx="0">
                  <c:v>Fully documented</c:v>
                </c:pt>
                <c:pt idx="1">
                  <c:v>Partially documented</c:v>
                </c:pt>
                <c:pt idx="2">
                  <c:v>Not documented</c:v>
                </c:pt>
              </c:strCache>
            </c:strRef>
          </c:cat>
          <c:val>
            <c:numRef>
              <c:f>Sheet1!$A$46:$C$46</c:f>
              <c:numCache>
                <c:formatCode>General</c:formatCode>
                <c:ptCount val="3"/>
                <c:pt idx="0">
                  <c:v>0</c:v>
                </c:pt>
                <c:pt idx="1">
                  <c:v>5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dirty="0" smtClean="0"/>
              <a:t>RRD</a:t>
            </a:r>
            <a:endParaRPr lang="en-A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Sheet1!$A$48:$C$48</c:f>
              <c:strCache>
                <c:ptCount val="3"/>
                <c:pt idx="0">
                  <c:v>Fully documented</c:v>
                </c:pt>
                <c:pt idx="1">
                  <c:v>Partially documented</c:v>
                </c:pt>
                <c:pt idx="2">
                  <c:v>Not documented</c:v>
                </c:pt>
              </c:strCache>
            </c:strRef>
          </c:cat>
          <c:val>
            <c:numRef>
              <c:f>Sheet1!$A$49:$C$49</c:f>
              <c:numCache>
                <c:formatCode>General</c:formatCode>
                <c:ptCount val="3"/>
                <c:pt idx="0">
                  <c:v>1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dirty="0" smtClean="0"/>
              <a:t>Risk of falls assessed</a:t>
            </a:r>
            <a:endParaRPr lang="en-A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Sheet1!$A$51:$C$51</c:f>
              <c:strCache>
                <c:ptCount val="3"/>
                <c:pt idx="0">
                  <c:v>Always</c:v>
                </c:pt>
                <c:pt idx="1">
                  <c:v>Sometimes</c:v>
                </c:pt>
                <c:pt idx="2">
                  <c:v>Never</c:v>
                </c:pt>
              </c:strCache>
            </c:strRef>
          </c:cat>
          <c:val>
            <c:numRef>
              <c:f>Sheet1!$A$52:$C$52</c:f>
              <c:numCache>
                <c:formatCode>General</c:formatCode>
                <c:ptCount val="3"/>
                <c:pt idx="0">
                  <c:v>5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dirty="0" smtClean="0"/>
              <a:t>Balance</a:t>
            </a:r>
            <a:r>
              <a:rPr lang="en-AU" baseline="0" dirty="0" smtClean="0"/>
              <a:t> and falls training</a:t>
            </a:r>
            <a:endParaRPr lang="en-A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Sheet1!$A$54:$C$54</c:f>
              <c:strCache>
                <c:ptCount val="3"/>
                <c:pt idx="0">
                  <c:v>Always</c:v>
                </c:pt>
                <c:pt idx="1">
                  <c:v>Sometimes</c:v>
                </c:pt>
                <c:pt idx="2">
                  <c:v>Never</c:v>
                </c:pt>
              </c:strCache>
            </c:strRef>
          </c:cat>
          <c:val>
            <c:numRef>
              <c:f>Sheet1!$A$55:$C$55</c:f>
              <c:numCache>
                <c:formatCode>General</c:formatCode>
                <c:ptCount val="3"/>
                <c:pt idx="0">
                  <c:v>3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dirty="0" smtClean="0"/>
              <a:t>Individual use of Standards</a:t>
            </a:r>
            <a:endParaRPr lang="en-A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Sheet1!$A$6:$B$6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Sheet1!$A$7:$B$7</c:f>
              <c:numCache>
                <c:formatCode>General</c:formatCode>
                <c:ptCount val="2"/>
                <c:pt idx="0">
                  <c:v>5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dirty="0" smtClean="0"/>
              <a:t>Documented processes for contact and follow up</a:t>
            </a:r>
            <a:endParaRPr lang="en-A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Sheet1!$A$57:$C$57</c:f>
              <c:strCache>
                <c:ptCount val="3"/>
                <c:pt idx="0">
                  <c:v>Fully documented</c:v>
                </c:pt>
                <c:pt idx="1">
                  <c:v>Partially documented</c:v>
                </c:pt>
                <c:pt idx="2">
                  <c:v>Not documented</c:v>
                </c:pt>
              </c:strCache>
            </c:strRef>
          </c:cat>
          <c:val>
            <c:numRef>
              <c:f>Sheet1!$A$58:$C$58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dirty="0" smtClean="0"/>
              <a:t>Contact person</a:t>
            </a:r>
            <a:endParaRPr lang="en-A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Sheet1!$A$60:$C$60</c:f>
              <c:strCache>
                <c:ptCount val="3"/>
                <c:pt idx="0">
                  <c:v>Always</c:v>
                </c:pt>
                <c:pt idx="1">
                  <c:v>Sometimes</c:v>
                </c:pt>
                <c:pt idx="2">
                  <c:v>Never</c:v>
                </c:pt>
              </c:strCache>
            </c:strRef>
          </c:cat>
          <c:val>
            <c:numRef>
              <c:f>Sheet1!$A$61:$C$61</c:f>
              <c:numCache>
                <c:formatCode>General</c:formatCode>
                <c:ptCount val="3"/>
                <c:pt idx="0">
                  <c:v>0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dirty="0" smtClean="0"/>
              <a:t>Discharge plan/</a:t>
            </a:r>
            <a:r>
              <a:rPr lang="en-AU" baseline="0" dirty="0" smtClean="0"/>
              <a:t> report in advance</a:t>
            </a:r>
            <a:endParaRPr lang="en-A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Sheet1!$A$63:$C$63</c:f>
              <c:strCache>
                <c:ptCount val="3"/>
                <c:pt idx="0">
                  <c:v>Always</c:v>
                </c:pt>
                <c:pt idx="1">
                  <c:v>Sometimes</c:v>
                </c:pt>
                <c:pt idx="2">
                  <c:v>Never</c:v>
                </c:pt>
              </c:strCache>
            </c:strRef>
          </c:cat>
          <c:val>
            <c:numRef>
              <c:f>Sheet1!$A$64:$C$64</c:f>
              <c:numCache>
                <c:formatCode>General</c:formatCode>
                <c:ptCount val="3"/>
                <c:pt idx="0">
                  <c:v>4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dirty="0" smtClean="0"/>
              <a:t>Education</a:t>
            </a:r>
            <a:endParaRPr lang="en-A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Sheet1!$A$66:$C$66</c:f>
              <c:strCache>
                <c:ptCount val="3"/>
                <c:pt idx="0">
                  <c:v>Fully documented</c:v>
                </c:pt>
                <c:pt idx="1">
                  <c:v>Partially documented</c:v>
                </c:pt>
                <c:pt idx="2">
                  <c:v>Not documented</c:v>
                </c:pt>
              </c:strCache>
            </c:strRef>
          </c:cat>
          <c:val>
            <c:numRef>
              <c:f>Sheet1!$A$67:$C$67</c:f>
              <c:numCache>
                <c:formatCode>General</c:formatCode>
                <c:ptCount val="3"/>
                <c:pt idx="0">
                  <c:v>1</c:v>
                </c:pt>
                <c:pt idx="1">
                  <c:v>4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dirty="0" smtClean="0"/>
              <a:t>Expected outcomes discussed</a:t>
            </a:r>
            <a:endParaRPr lang="en-A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Sheet1!$A$69:$C$69</c:f>
              <c:strCache>
                <c:ptCount val="3"/>
                <c:pt idx="0">
                  <c:v>Always</c:v>
                </c:pt>
                <c:pt idx="1">
                  <c:v>Sometimes</c:v>
                </c:pt>
                <c:pt idx="2">
                  <c:v>Never</c:v>
                </c:pt>
              </c:strCache>
            </c:strRef>
          </c:cat>
          <c:val>
            <c:numRef>
              <c:f>Sheet1!$A$70:$C$70</c:f>
              <c:numCache>
                <c:formatCode>General</c:formatCode>
                <c:ptCount val="3"/>
                <c:pt idx="0">
                  <c:v>1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dirty="0" smtClean="0"/>
              <a:t>RRD used</a:t>
            </a:r>
            <a:endParaRPr lang="en-A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Sheet1!$A$72:$C$72</c:f>
              <c:strCache>
                <c:ptCount val="3"/>
                <c:pt idx="0">
                  <c:v>Always</c:v>
                </c:pt>
                <c:pt idx="1">
                  <c:v>Sometimes</c:v>
                </c:pt>
                <c:pt idx="2">
                  <c:v>Never</c:v>
                </c:pt>
              </c:strCache>
            </c:strRef>
          </c:cat>
          <c:val>
            <c:numRef>
              <c:f>Sheet1!$A$73:$C$73</c:f>
              <c:numCache>
                <c:formatCode>General</c:formatCode>
                <c:ptCount val="3"/>
                <c:pt idx="0">
                  <c:v>1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dirty="0" smtClean="0"/>
              <a:t>Contact</a:t>
            </a:r>
            <a:r>
              <a:rPr lang="en-AU" baseline="0" dirty="0" smtClean="0"/>
              <a:t> details for ongoing care plan</a:t>
            </a:r>
            <a:endParaRPr lang="en-A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Sheet1!$A$75:$C$75</c:f>
              <c:strCache>
                <c:ptCount val="3"/>
                <c:pt idx="0">
                  <c:v>Always</c:v>
                </c:pt>
                <c:pt idx="1">
                  <c:v>Sometimes</c:v>
                </c:pt>
                <c:pt idx="2">
                  <c:v>Never</c:v>
                </c:pt>
              </c:strCache>
            </c:strRef>
          </c:cat>
          <c:val>
            <c:numRef>
              <c:f>Sheet1!$A$76:$C$76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dirty="0" smtClean="0"/>
              <a:t>Documented process for education</a:t>
            </a:r>
            <a:endParaRPr lang="en-A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Sheet1!$A$78:$C$78</c:f>
              <c:strCache>
                <c:ptCount val="3"/>
                <c:pt idx="0">
                  <c:v>Fully documented</c:v>
                </c:pt>
                <c:pt idx="1">
                  <c:v>Partially documented</c:v>
                </c:pt>
                <c:pt idx="2">
                  <c:v>Not documented</c:v>
                </c:pt>
              </c:strCache>
            </c:strRef>
          </c:cat>
          <c:val>
            <c:numRef>
              <c:f>Sheet1!$A$79:$C$79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dirty="0" smtClean="0"/>
              <a:t>Variety of formats</a:t>
            </a:r>
            <a:endParaRPr lang="en-A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Sheet1!$A$81:$B$81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Sheet1!$A$82:$B$82</c:f>
              <c:numCache>
                <c:formatCode>General</c:formatCode>
                <c:ptCount val="2"/>
                <c:pt idx="0">
                  <c:v>0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dirty="0" smtClean="0"/>
              <a:t>Receives education</a:t>
            </a:r>
            <a:endParaRPr lang="en-A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Sheet1!$A$84:$C$84</c:f>
              <c:strCache>
                <c:ptCount val="3"/>
                <c:pt idx="0">
                  <c:v>Always</c:v>
                </c:pt>
                <c:pt idx="1">
                  <c:v>Sometimes</c:v>
                </c:pt>
                <c:pt idx="2">
                  <c:v>Never</c:v>
                </c:pt>
              </c:strCache>
            </c:strRef>
          </c:cat>
          <c:val>
            <c:numRef>
              <c:f>Sheet1!$A$85:$C$85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dirty="0" smtClean="0"/>
              <a:t>Service use of the Standards</a:t>
            </a:r>
            <a:endParaRPr lang="en-A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Sheet1!$A$9:$B$9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Sheet1!$A$10:$B$10</c:f>
              <c:numCache>
                <c:formatCode>General</c:formatCode>
                <c:ptCount val="2"/>
                <c:pt idx="0">
                  <c:v>2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dirty="0" smtClean="0"/>
              <a:t>Pain documented</a:t>
            </a:r>
            <a:endParaRPr lang="en-A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Sheet1!$A$87:$C$87</c:f>
              <c:strCache>
                <c:ptCount val="3"/>
                <c:pt idx="0">
                  <c:v>Always</c:v>
                </c:pt>
                <c:pt idx="1">
                  <c:v>Sometimes</c:v>
                </c:pt>
                <c:pt idx="2">
                  <c:v>Never</c:v>
                </c:pt>
              </c:strCache>
            </c:strRef>
          </c:cat>
          <c:val>
            <c:numRef>
              <c:f>Sheet1!$A$88:$C$88</c:f>
              <c:numCache>
                <c:formatCode>General</c:formatCode>
                <c:ptCount val="3"/>
                <c:pt idx="0">
                  <c:v>4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dirty="0" smtClean="0"/>
              <a:t>Pain plan exists</a:t>
            </a:r>
            <a:endParaRPr lang="en-A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Sheet1!$A$90:$C$90</c:f>
              <c:strCache>
                <c:ptCount val="3"/>
                <c:pt idx="0">
                  <c:v>Always</c:v>
                </c:pt>
                <c:pt idx="1">
                  <c:v>Sometimes</c:v>
                </c:pt>
                <c:pt idx="2">
                  <c:v>Never</c:v>
                </c:pt>
              </c:strCache>
            </c:strRef>
          </c:cat>
          <c:val>
            <c:numRef>
              <c:f>Sheet1!$A$91:$C$91</c:f>
              <c:numCache>
                <c:formatCode>General</c:formatCode>
                <c:ptCount val="3"/>
                <c:pt idx="0">
                  <c:v>3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dirty="0" err="1" smtClean="0"/>
              <a:t>Interdesciplinary</a:t>
            </a:r>
            <a:endParaRPr lang="en-A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Sheet1!$A$93:$C$93</c:f>
              <c:strCache>
                <c:ptCount val="3"/>
                <c:pt idx="0">
                  <c:v>Always</c:v>
                </c:pt>
                <c:pt idx="1">
                  <c:v>Sometimes</c:v>
                </c:pt>
                <c:pt idx="2">
                  <c:v>Never</c:v>
                </c:pt>
              </c:strCache>
            </c:strRef>
          </c:cat>
          <c:val>
            <c:numRef>
              <c:f>Sheet1!$A$94:$C$94</c:f>
              <c:numCache>
                <c:formatCode>General</c:formatCode>
                <c:ptCount val="3"/>
                <c:pt idx="0">
                  <c:v>4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dirty="0" smtClean="0"/>
              <a:t>Pain intervention </a:t>
            </a:r>
            <a:r>
              <a:rPr lang="en-AU" dirty="0" err="1" smtClean="0"/>
              <a:t>offerred</a:t>
            </a:r>
            <a:endParaRPr lang="en-A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Sheet1!$A$96:$C$96</c:f>
              <c:strCache>
                <c:ptCount val="3"/>
                <c:pt idx="0">
                  <c:v>Always</c:v>
                </c:pt>
                <c:pt idx="1">
                  <c:v>Sometimes</c:v>
                </c:pt>
                <c:pt idx="2">
                  <c:v>Never</c:v>
                </c:pt>
              </c:strCache>
            </c:strRef>
          </c:cat>
          <c:val>
            <c:numRef>
              <c:f>Sheet1!$A$97:$C$97</c:f>
              <c:numCache>
                <c:formatCode>General</c:formatCode>
                <c:ptCount val="3"/>
                <c:pt idx="0">
                  <c:v>5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Sheet1!$A$99:$C$99</c:f>
              <c:strCache>
                <c:ptCount val="3"/>
                <c:pt idx="0">
                  <c:v>Always</c:v>
                </c:pt>
                <c:pt idx="1">
                  <c:v>Sometimes</c:v>
                </c:pt>
                <c:pt idx="2">
                  <c:v>Never</c:v>
                </c:pt>
              </c:strCache>
            </c:strRef>
          </c:cat>
          <c:val>
            <c:numRef>
              <c:f>Sheet1!$A$100:$C$100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Sheet1!$A$11:$C$11</c:f>
              <c:strCache>
                <c:ptCount val="3"/>
                <c:pt idx="0">
                  <c:v>Fully documented</c:v>
                </c:pt>
                <c:pt idx="1">
                  <c:v>Partially documented</c:v>
                </c:pt>
                <c:pt idx="2">
                  <c:v>Not documented</c:v>
                </c:pt>
              </c:strCache>
            </c:strRef>
          </c:cat>
          <c:val>
            <c:numRef>
              <c:f>Sheet1!$A$12:$C$12</c:f>
              <c:numCache>
                <c:formatCode>General</c:formatCode>
                <c:ptCount val="3"/>
                <c:pt idx="0">
                  <c:v>0</c:v>
                </c:pt>
                <c:pt idx="1">
                  <c:v>5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Sheet1!$A$13:$C$13</c:f>
              <c:strCache>
                <c:ptCount val="3"/>
                <c:pt idx="0">
                  <c:v>Regular</c:v>
                </c:pt>
                <c:pt idx="1">
                  <c:v>Irregular</c:v>
                </c:pt>
                <c:pt idx="2">
                  <c:v>None</c:v>
                </c:pt>
              </c:strCache>
            </c:strRef>
          </c:cat>
          <c:val>
            <c:numRef>
              <c:f>Sheet1!$A$14:$C$14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147812773403323"/>
          <c:y val="0.89409667541557303"/>
          <c:w val="0.36259930008748908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Sheet1!$A$15:$C$15</c:f>
              <c:strCache>
                <c:ptCount val="3"/>
                <c:pt idx="0">
                  <c:v>Always</c:v>
                </c:pt>
                <c:pt idx="1">
                  <c:v>Sometimes</c:v>
                </c:pt>
                <c:pt idx="2">
                  <c:v>Never</c:v>
                </c:pt>
              </c:strCache>
            </c:strRef>
          </c:cat>
          <c:val>
            <c:numRef>
              <c:f>Sheet1!$A$16:$C$16</c:f>
              <c:numCache>
                <c:formatCode>General</c:formatCode>
                <c:ptCount val="3"/>
                <c:pt idx="0">
                  <c:v>0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dirty="0" smtClean="0"/>
              <a:t>Regular Communication</a:t>
            </a:r>
            <a:endParaRPr lang="en-A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Sheet1!$A$18:$C$18</c:f>
              <c:strCache>
                <c:ptCount val="3"/>
                <c:pt idx="0">
                  <c:v>Regular</c:v>
                </c:pt>
                <c:pt idx="1">
                  <c:v>Irregular</c:v>
                </c:pt>
                <c:pt idx="2">
                  <c:v>None</c:v>
                </c:pt>
              </c:strCache>
            </c:strRef>
          </c:cat>
          <c:val>
            <c:numRef>
              <c:f>Sheet1!$A$19:$C$19</c:f>
              <c:numCache>
                <c:formatCode>General</c:formatCode>
                <c:ptCount val="3"/>
                <c:pt idx="0">
                  <c:v>1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dirty="0" smtClean="0"/>
              <a:t>Person Involved</a:t>
            </a:r>
            <a:endParaRPr lang="en-A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Sheet1!$A$21:$C$21</c:f>
              <c:strCache>
                <c:ptCount val="3"/>
                <c:pt idx="0">
                  <c:v>Always</c:v>
                </c:pt>
                <c:pt idx="1">
                  <c:v>Sometimes</c:v>
                </c:pt>
                <c:pt idx="2">
                  <c:v>Never</c:v>
                </c:pt>
              </c:strCache>
            </c:strRef>
          </c:cat>
          <c:val>
            <c:numRef>
              <c:f>Sheet1!$A$22:$C$22</c:f>
              <c:numCache>
                <c:formatCode>General</c:formatCode>
                <c:ptCount val="3"/>
                <c:pt idx="0">
                  <c:v>0</c:v>
                </c:pt>
                <c:pt idx="1">
                  <c:v>4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dirty="0" smtClean="0"/>
              <a:t>Comprehensive </a:t>
            </a:r>
            <a:r>
              <a:rPr lang="en-AU" dirty="0" err="1" smtClean="0"/>
              <a:t>Biopsychosocial</a:t>
            </a:r>
            <a:endParaRPr lang="en-A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9578499562554683"/>
          <c:y val="0.17171296296296298"/>
          <c:w val="0.40287467191601051"/>
          <c:h val="0.671457786526684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Sheet1!$A$24:$C$24</c:f>
              <c:strCache>
                <c:ptCount val="3"/>
                <c:pt idx="0">
                  <c:v>Always</c:v>
                </c:pt>
                <c:pt idx="1">
                  <c:v>Sometimes</c:v>
                </c:pt>
                <c:pt idx="2">
                  <c:v>Never</c:v>
                </c:pt>
              </c:strCache>
            </c:strRef>
          </c:cat>
          <c:val>
            <c:numRef>
              <c:f>Sheet1!$A$25:$C$25</c:f>
              <c:numCache>
                <c:formatCode>General</c:formatCode>
                <c:ptCount val="3"/>
                <c:pt idx="0">
                  <c:v>1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575B-5B04-446D-91AB-7CE0EC77ED36}" type="datetimeFigureOut">
              <a:rPr lang="en-AU" smtClean="0"/>
              <a:t>25/07/2019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038F-31D2-497E-B6DF-8C571AFF88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6300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575B-5B04-446D-91AB-7CE0EC77ED36}" type="datetimeFigureOut">
              <a:rPr lang="en-AU" smtClean="0"/>
              <a:t>25/07/2019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038F-31D2-497E-B6DF-8C571AFF88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8344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575B-5B04-446D-91AB-7CE0EC77ED36}" type="datetimeFigureOut">
              <a:rPr lang="en-AU" smtClean="0"/>
              <a:t>25/07/2019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038F-31D2-497E-B6DF-8C571AFF88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6797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575B-5B04-446D-91AB-7CE0EC77ED36}" type="datetimeFigureOut">
              <a:rPr lang="en-AU" smtClean="0"/>
              <a:t>25/07/2019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038F-31D2-497E-B6DF-8C571AFF88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3774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575B-5B04-446D-91AB-7CE0EC77ED36}" type="datetimeFigureOut">
              <a:rPr lang="en-AU" smtClean="0"/>
              <a:t>25/07/2019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038F-31D2-497E-B6DF-8C571AFF88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0781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575B-5B04-446D-91AB-7CE0EC77ED36}" type="datetimeFigureOut">
              <a:rPr lang="en-AU" smtClean="0"/>
              <a:t>25/07/2019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038F-31D2-497E-B6DF-8C571AFF88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1710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575B-5B04-446D-91AB-7CE0EC77ED36}" type="datetimeFigureOut">
              <a:rPr lang="en-AU" smtClean="0"/>
              <a:t>25/07/2019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038F-31D2-497E-B6DF-8C571AFF88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0035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575B-5B04-446D-91AB-7CE0EC77ED36}" type="datetimeFigureOut">
              <a:rPr lang="en-AU" smtClean="0"/>
              <a:t>25/07/2019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038F-31D2-497E-B6DF-8C571AFF88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1017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575B-5B04-446D-91AB-7CE0EC77ED36}" type="datetimeFigureOut">
              <a:rPr lang="en-AU" smtClean="0"/>
              <a:t>25/07/2019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038F-31D2-497E-B6DF-8C571AFF88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9202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575B-5B04-446D-91AB-7CE0EC77ED36}" type="datetimeFigureOut">
              <a:rPr lang="en-AU" smtClean="0"/>
              <a:t>25/07/2019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038F-31D2-497E-B6DF-8C571AFF88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302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575B-5B04-446D-91AB-7CE0EC77ED36}" type="datetimeFigureOut">
              <a:rPr lang="en-AU" smtClean="0"/>
              <a:t>25/07/2019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038F-31D2-497E-B6DF-8C571AFF88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858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C575B-5B04-446D-91AB-7CE0EC77ED36}" type="datetimeFigureOut">
              <a:rPr lang="en-AU" smtClean="0"/>
              <a:t>25/07/2019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F038F-31D2-497E-B6DF-8C571AFF88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7407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anzida.Hoque@health.nsw.gov.au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ichelle.Wykes@health.nsw.gov.a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7" Type="http://schemas.openxmlformats.org/officeDocument/2006/relationships/chart" Target="../charts/chart1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6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9.xml"/><Relationship Id="rId4" Type="http://schemas.openxmlformats.org/officeDocument/2006/relationships/chart" Target="../charts/char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3.xml"/><Relationship Id="rId5" Type="http://schemas.openxmlformats.org/officeDocument/2006/relationships/chart" Target="../charts/chart32.xml"/><Relationship Id="rId4" Type="http://schemas.openxmlformats.org/officeDocument/2006/relationships/chart" Target="../charts/chart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i.health.nsw.gov.au/__data/assets/pdf_file/0019/360532/The-care-of-the-person-following-amputation-minimum-standards-of-care.pdf" TargetMode="External"/><Relationship Id="rId2" Type="http://schemas.openxmlformats.org/officeDocument/2006/relationships/hyperlink" Target="http://www.austpar.com/portals/acute_care/docs-and-presentations/DOHPolicyDirective-standards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1818" y="238178"/>
            <a:ext cx="9929091" cy="2387600"/>
          </a:xfrm>
        </p:spPr>
        <p:txBody>
          <a:bodyPr>
            <a:normAutofit/>
          </a:bodyPr>
          <a:lstStyle/>
          <a:p>
            <a:pPr algn="l"/>
            <a:r>
              <a:rPr lang="en-AU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Amputee Care Standards</a:t>
            </a:r>
            <a:endParaRPr lang="en-AU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1818" y="2682205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en-A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Nepean Experience</a:t>
            </a:r>
          </a:p>
          <a:p>
            <a:pPr algn="l"/>
            <a:r>
              <a:rPr lang="en-A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</a:t>
            </a:r>
            <a:endParaRPr lang="en-A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30" y="6050157"/>
            <a:ext cx="11801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/>
              <a:t>Sanzida Hoque – </a:t>
            </a:r>
            <a:r>
              <a:rPr lang="en-AU" b="1" dirty="0" smtClean="0">
                <a:hlinkClick r:id="rId3"/>
              </a:rPr>
              <a:t>Sanzida.Hoque@health.nsw.gov.au</a:t>
            </a:r>
            <a:r>
              <a:rPr lang="en-AU" b="1" dirty="0" smtClean="0"/>
              <a:t>		Michelle </a:t>
            </a:r>
            <a:r>
              <a:rPr lang="en-AU" b="1" dirty="0" err="1" smtClean="0"/>
              <a:t>Wykes</a:t>
            </a:r>
            <a:r>
              <a:rPr lang="en-AU" b="1" dirty="0" smtClean="0"/>
              <a:t> – </a:t>
            </a:r>
            <a:r>
              <a:rPr lang="en-AU" b="1" dirty="0" smtClean="0">
                <a:hlinkClick r:id="rId4"/>
              </a:rPr>
              <a:t>Michelle.Wykes@health.nsw.gov.au</a:t>
            </a:r>
            <a:endParaRPr lang="en-AU" b="1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41058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000" b="1" dirty="0" smtClean="0"/>
              <a:t>S1: Care is coordinated, multispecialty and interdisciplinary across all phases</a:t>
            </a:r>
            <a:endParaRPr lang="en-AU" sz="2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23726"/>
            <a:ext cx="10515600" cy="2952858"/>
          </a:xfrm>
          <a:prstGeom prst="rect">
            <a:avLst/>
          </a:prstGeom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1197395"/>
              </p:ext>
            </p:extLst>
          </p:nvPr>
        </p:nvGraphicFramePr>
        <p:xfrm>
          <a:off x="226541" y="389649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9119965"/>
              </p:ext>
            </p:extLst>
          </p:nvPr>
        </p:nvGraphicFramePr>
        <p:xfrm>
          <a:off x="4015946" y="391091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4052382"/>
              </p:ext>
            </p:extLst>
          </p:nvPr>
        </p:nvGraphicFramePr>
        <p:xfrm>
          <a:off x="7620000" y="387796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0678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000" b="1" dirty="0" smtClean="0"/>
              <a:t>S2: A comprehensive care plan is developed and updated throughout the care journey</a:t>
            </a:r>
            <a:endParaRPr lang="en-AU" sz="2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3576" y="1161534"/>
            <a:ext cx="6307353" cy="5148649"/>
          </a:xfrm>
          <a:prstGeom prst="rect">
            <a:avLst/>
          </a:prstGeom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0352755"/>
              </p:ext>
            </p:extLst>
          </p:nvPr>
        </p:nvGraphicFramePr>
        <p:xfrm>
          <a:off x="5910649" y="110725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6608048"/>
              </p:ext>
            </p:extLst>
          </p:nvPr>
        </p:nvGraphicFramePr>
        <p:xfrm>
          <a:off x="8307858" y="115329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2311414"/>
              </p:ext>
            </p:extLst>
          </p:nvPr>
        </p:nvGraphicFramePr>
        <p:xfrm>
          <a:off x="5655275" y="377292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9749698"/>
              </p:ext>
            </p:extLst>
          </p:nvPr>
        </p:nvGraphicFramePr>
        <p:xfrm>
          <a:off x="8258432" y="377292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449341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000" b="1" dirty="0" smtClean="0"/>
              <a:t>S3: Counselling and psychological support is available across all stages of care</a:t>
            </a:r>
            <a:endParaRPr lang="en-AU" sz="2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632" y="1219200"/>
            <a:ext cx="6797725" cy="5165533"/>
          </a:xfrm>
          <a:prstGeom prst="rect">
            <a:avLst/>
          </a:prstGeom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2931031"/>
              </p:ext>
            </p:extLst>
          </p:nvPr>
        </p:nvGraphicFramePr>
        <p:xfrm>
          <a:off x="6466703" y="1219200"/>
          <a:ext cx="2496064" cy="2250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9347256"/>
              </p:ext>
            </p:extLst>
          </p:nvPr>
        </p:nvGraphicFramePr>
        <p:xfrm>
          <a:off x="8863912" y="1126525"/>
          <a:ext cx="1762897" cy="2069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8318196"/>
              </p:ext>
            </p:extLst>
          </p:nvPr>
        </p:nvGraphicFramePr>
        <p:xfrm>
          <a:off x="6952735" y="4028302"/>
          <a:ext cx="2150076" cy="1958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5613895"/>
              </p:ext>
            </p:extLst>
          </p:nvPr>
        </p:nvGraphicFramePr>
        <p:xfrm>
          <a:off x="8814486" y="4028302"/>
          <a:ext cx="2294238" cy="1958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1276234"/>
              </p:ext>
            </p:extLst>
          </p:nvPr>
        </p:nvGraphicFramePr>
        <p:xfrm>
          <a:off x="10981038" y="1690688"/>
          <a:ext cx="1138330" cy="4279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155329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000" b="1" dirty="0" smtClean="0"/>
              <a:t>S4: Referral is offered to a managed peer support program</a:t>
            </a:r>
            <a:endParaRPr lang="en-AU" sz="2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6690" y="1598141"/>
            <a:ext cx="6384325" cy="4219596"/>
          </a:xfrm>
          <a:prstGeom prst="rect">
            <a:avLst/>
          </a:prstGeom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7004188"/>
              </p:ext>
            </p:extLst>
          </p:nvPr>
        </p:nvGraphicFramePr>
        <p:xfrm>
          <a:off x="7086601" y="2084173"/>
          <a:ext cx="4267199" cy="3295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52521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000" b="1" dirty="0" smtClean="0"/>
              <a:t>S5: Falls prevention and falls safety education is provided</a:t>
            </a:r>
            <a:endParaRPr lang="en-AU" sz="2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159625"/>
            <a:ext cx="6928022" cy="5183510"/>
          </a:xfrm>
          <a:prstGeom prst="rect">
            <a:avLst/>
          </a:prstGeom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9635422"/>
              </p:ext>
            </p:extLst>
          </p:nvPr>
        </p:nvGraphicFramePr>
        <p:xfrm>
          <a:off x="6928023" y="1614615"/>
          <a:ext cx="1680518" cy="4901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4590417"/>
              </p:ext>
            </p:extLst>
          </p:nvPr>
        </p:nvGraphicFramePr>
        <p:xfrm>
          <a:off x="8542637" y="1351005"/>
          <a:ext cx="1696995" cy="4819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264858"/>
              </p:ext>
            </p:extLst>
          </p:nvPr>
        </p:nvGraphicFramePr>
        <p:xfrm>
          <a:off x="10188087" y="1253175"/>
          <a:ext cx="1707349" cy="4949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86159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000" b="1" dirty="0" smtClean="0"/>
              <a:t>S6: Discharge planning and transfer of care arrangements occur with communication between all key stakeholders</a:t>
            </a:r>
            <a:endParaRPr lang="en-AU" sz="2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64529"/>
            <a:ext cx="6722076" cy="5078605"/>
          </a:xfrm>
          <a:prstGeom prst="rect">
            <a:avLst/>
          </a:prstGeom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5461121"/>
              </p:ext>
            </p:extLst>
          </p:nvPr>
        </p:nvGraphicFramePr>
        <p:xfrm>
          <a:off x="6532604" y="1355145"/>
          <a:ext cx="1902941" cy="5078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6557962"/>
              </p:ext>
            </p:extLst>
          </p:nvPr>
        </p:nvGraphicFramePr>
        <p:xfrm>
          <a:off x="8218641" y="1429437"/>
          <a:ext cx="1935891" cy="5029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5189563"/>
              </p:ext>
            </p:extLst>
          </p:nvPr>
        </p:nvGraphicFramePr>
        <p:xfrm>
          <a:off x="10008067" y="1381443"/>
          <a:ext cx="1912690" cy="4961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29873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000" b="1" dirty="0" smtClean="0"/>
              <a:t>P1: Care of the residual limb and management of risk factors for further amputation are addressed</a:t>
            </a:r>
            <a:endParaRPr lang="en-AU" sz="2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968" y="1690687"/>
            <a:ext cx="6148259" cy="4776015"/>
          </a:xfrm>
          <a:prstGeom prst="rect">
            <a:avLst/>
          </a:prstGeom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402841"/>
              </p:ext>
            </p:extLst>
          </p:nvPr>
        </p:nvGraphicFramePr>
        <p:xfrm>
          <a:off x="6268995" y="1480751"/>
          <a:ext cx="2586682" cy="2646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770394"/>
              </p:ext>
            </p:extLst>
          </p:nvPr>
        </p:nvGraphicFramePr>
        <p:xfrm>
          <a:off x="8765058" y="1416907"/>
          <a:ext cx="2973861" cy="2545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858788"/>
              </p:ext>
            </p:extLst>
          </p:nvPr>
        </p:nvGraphicFramePr>
        <p:xfrm>
          <a:off x="6038335" y="4038599"/>
          <a:ext cx="3204519" cy="2592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625348"/>
              </p:ext>
            </p:extLst>
          </p:nvPr>
        </p:nvGraphicFramePr>
        <p:xfrm>
          <a:off x="8550876" y="4038600"/>
          <a:ext cx="3459892" cy="2559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302323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000" b="1" dirty="0" smtClean="0"/>
              <a:t>P2: Education occurs across all stages of care</a:t>
            </a:r>
            <a:endParaRPr lang="en-AU" sz="2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042" y="1369412"/>
            <a:ext cx="6936261" cy="5097291"/>
          </a:xfrm>
          <a:prstGeom prst="rect">
            <a:avLst/>
          </a:prstGeom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682263"/>
              </p:ext>
            </p:extLst>
          </p:nvPr>
        </p:nvGraphicFramePr>
        <p:xfrm>
          <a:off x="7002163" y="1276864"/>
          <a:ext cx="1622854" cy="5321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2581013"/>
              </p:ext>
            </p:extLst>
          </p:nvPr>
        </p:nvGraphicFramePr>
        <p:xfrm>
          <a:off x="8682681" y="1268627"/>
          <a:ext cx="1688757" cy="4992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7160463"/>
              </p:ext>
            </p:extLst>
          </p:nvPr>
        </p:nvGraphicFramePr>
        <p:xfrm>
          <a:off x="10396151" y="1285103"/>
          <a:ext cx="1655807" cy="5052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90488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000" b="1" dirty="0" smtClean="0"/>
              <a:t>P3: Pain is assessed, managed and monitored across all stages of care</a:t>
            </a:r>
            <a:endParaRPr lang="en-AU" sz="2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749" y="1406374"/>
            <a:ext cx="6387284" cy="5200371"/>
          </a:xfrm>
          <a:prstGeom prst="rect">
            <a:avLst/>
          </a:prstGeom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040986"/>
              </p:ext>
            </p:extLst>
          </p:nvPr>
        </p:nvGraphicFramePr>
        <p:xfrm>
          <a:off x="6367848" y="1309816"/>
          <a:ext cx="2702011" cy="2578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5601728"/>
              </p:ext>
            </p:extLst>
          </p:nvPr>
        </p:nvGraphicFramePr>
        <p:xfrm>
          <a:off x="8106032" y="1309816"/>
          <a:ext cx="3781168" cy="2553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2263845"/>
              </p:ext>
            </p:extLst>
          </p:nvPr>
        </p:nvGraphicFramePr>
        <p:xfrm>
          <a:off x="6351373" y="3945923"/>
          <a:ext cx="3056238" cy="2592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4892887"/>
              </p:ext>
            </p:extLst>
          </p:nvPr>
        </p:nvGraphicFramePr>
        <p:xfrm>
          <a:off x="8361405" y="3987115"/>
          <a:ext cx="3328088" cy="2551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730090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000" b="1" dirty="0" smtClean="0"/>
              <a:t>P4: Special consideration is given to the needs of specific populations</a:t>
            </a:r>
            <a:endParaRPr lang="en-AU" sz="2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486" y="1766909"/>
            <a:ext cx="6218925" cy="4460896"/>
          </a:xfrm>
          <a:prstGeom prst="rect">
            <a:avLst/>
          </a:prstGeom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7784805"/>
              </p:ext>
            </p:extLst>
          </p:nvPr>
        </p:nvGraphicFramePr>
        <p:xfrm>
          <a:off x="7249296" y="2141838"/>
          <a:ext cx="3624649" cy="3484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2030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Aim: “Peer Learning”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Identify key themes across sites where facilities are not meeting the ACI Care Standards</a:t>
            </a:r>
          </a:p>
          <a:p>
            <a:r>
              <a:rPr lang="en-AU" dirty="0" smtClean="0"/>
              <a:t>Current care pathways of other facilities</a:t>
            </a:r>
          </a:p>
          <a:p>
            <a:r>
              <a:rPr lang="en-AU" dirty="0" smtClean="0"/>
              <a:t>Strategies for overcoming challenges and change management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2642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 smtClean="0"/>
              <a:t>Feedback from Nepean Self-Assessment Tool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dirty="0" smtClean="0"/>
              <a:t>-Large number of responses of ‘sometimes/irregular/partially’ in many areas.</a:t>
            </a:r>
          </a:p>
          <a:p>
            <a:pPr marL="0" indent="0">
              <a:buNone/>
            </a:pPr>
            <a:r>
              <a:rPr lang="en-AU" dirty="0" smtClean="0"/>
              <a:t>-Often completed on an </a:t>
            </a:r>
            <a:r>
              <a:rPr lang="en-AU" dirty="0" err="1" smtClean="0"/>
              <a:t>adhoc</a:t>
            </a:r>
            <a:r>
              <a:rPr lang="en-AU" dirty="0" smtClean="0"/>
              <a:t> basis and not documented clearly.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Key Areas for Improvement:</a:t>
            </a:r>
            <a:endParaRPr lang="en-AU" dirty="0"/>
          </a:p>
          <a:p>
            <a:pPr marL="0" indent="0">
              <a:buNone/>
            </a:pPr>
            <a:r>
              <a:rPr lang="en-AU" dirty="0" smtClean="0"/>
              <a:t>- Education (documentation/ person responsible)</a:t>
            </a:r>
          </a:p>
          <a:p>
            <a:pPr marL="0" indent="0">
              <a:buNone/>
            </a:pPr>
            <a:r>
              <a:rPr lang="en-AU" dirty="0" smtClean="0"/>
              <a:t>- Peer Support (documentation/ person responsible)</a:t>
            </a:r>
          </a:p>
          <a:p>
            <a:pPr>
              <a:buFontTx/>
              <a:buChar char="-"/>
            </a:pPr>
            <a:r>
              <a:rPr lang="en-AU" dirty="0" smtClean="0"/>
              <a:t>Pre surgical input/ assessment</a:t>
            </a:r>
          </a:p>
          <a:p>
            <a:pPr>
              <a:buFontTx/>
              <a:buChar char="-"/>
            </a:pPr>
            <a:r>
              <a:rPr lang="en-AU" dirty="0" smtClean="0"/>
              <a:t>Use of RRD (timeframe/ consistency)</a:t>
            </a:r>
          </a:p>
          <a:p>
            <a:pPr marL="0" indent="0">
              <a:buNone/>
            </a:pPr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97512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Activity:</a:t>
            </a:r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Each clinician to consider the following questions:</a:t>
            </a:r>
          </a:p>
          <a:p>
            <a:pPr marL="0" indent="0">
              <a:buNone/>
            </a:pPr>
            <a:endParaRPr lang="en-AU" dirty="0" smtClean="0"/>
          </a:p>
          <a:p>
            <a:pPr lvl="1"/>
            <a:r>
              <a:rPr lang="en-AU" dirty="0" smtClean="0"/>
              <a:t>What is working well in your facility?</a:t>
            </a:r>
          </a:p>
          <a:p>
            <a:pPr lvl="1"/>
            <a:r>
              <a:rPr lang="en-AU" dirty="0" smtClean="0"/>
              <a:t>What are the opportunities for improvement?</a:t>
            </a:r>
          </a:p>
          <a:p>
            <a:pPr lvl="1"/>
            <a:endParaRPr lang="en-AU" dirty="0"/>
          </a:p>
          <a:p>
            <a:pPr lvl="1"/>
            <a:r>
              <a:rPr lang="en-AU" dirty="0" smtClean="0"/>
              <a:t>What are the Enablers of implementation?</a:t>
            </a:r>
          </a:p>
          <a:p>
            <a:pPr lvl="1"/>
            <a:r>
              <a:rPr lang="en-AU" dirty="0" smtClean="0"/>
              <a:t>What are the Barriers to implementation?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63763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Discussion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600" dirty="0" smtClean="0"/>
              <a:t>Identify key themes/issues</a:t>
            </a:r>
          </a:p>
          <a:p>
            <a:pPr lvl="1"/>
            <a:r>
              <a:rPr lang="en-AU" sz="3200" dirty="0" smtClean="0"/>
              <a:t>How to move forward as a cohort?</a:t>
            </a:r>
          </a:p>
          <a:p>
            <a:pPr lvl="1"/>
            <a:r>
              <a:rPr lang="en-AU" sz="3200" dirty="0" smtClean="0"/>
              <a:t>How does our change process benefit the group?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1042270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Overview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Minimum Standards: Care of the Person Following Amputation</a:t>
            </a:r>
          </a:p>
          <a:p>
            <a:r>
              <a:rPr lang="en-AU" dirty="0" smtClean="0"/>
              <a:t>Data from ACI workshop</a:t>
            </a:r>
          </a:p>
          <a:p>
            <a:r>
              <a:rPr lang="en-AU" dirty="0" smtClean="0"/>
              <a:t>Nepean Process</a:t>
            </a:r>
          </a:p>
          <a:p>
            <a:r>
              <a:rPr lang="en-AU" dirty="0" smtClean="0"/>
              <a:t>Nepean Data</a:t>
            </a:r>
          </a:p>
          <a:p>
            <a:r>
              <a:rPr lang="en-AU" dirty="0" smtClean="0"/>
              <a:t>5 minute activity</a:t>
            </a:r>
          </a:p>
          <a:p>
            <a:r>
              <a:rPr lang="en-AU" dirty="0" smtClean="0"/>
              <a:t>Implementation/Brian-storming</a:t>
            </a:r>
          </a:p>
          <a:p>
            <a:r>
              <a:rPr lang="en-AU" dirty="0" smtClean="0"/>
              <a:t>Identify Key Standards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86393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Minimum Care Standards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Background</a:t>
            </a:r>
          </a:p>
          <a:p>
            <a:r>
              <a:rPr lang="en-AU" dirty="0" smtClean="0"/>
              <a:t>ACI Workshop</a:t>
            </a:r>
          </a:p>
          <a:p>
            <a:r>
              <a:rPr lang="en-AU" dirty="0" smtClean="0"/>
              <a:t>Changes from previous Care Standards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>
                <a:hlinkClick r:id="rId2"/>
              </a:rPr>
              <a:t>Amputee care standards NSW (2008)</a:t>
            </a:r>
            <a:endParaRPr lang="en-AU" dirty="0"/>
          </a:p>
          <a:p>
            <a:pPr marL="0" indent="0">
              <a:buNone/>
            </a:pPr>
            <a:r>
              <a:rPr lang="en-AU" dirty="0" smtClean="0">
                <a:hlinkClick r:id="rId3"/>
              </a:rPr>
              <a:t>Minimum Standards of Care of the person following Amputation (2017)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132693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Data from ACI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4372" y="1825625"/>
            <a:ext cx="802325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509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0327" y="1043709"/>
            <a:ext cx="8413315" cy="516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302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Nepean Process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smtClean="0"/>
              <a:t>Feedback to the Amputee MDT re. ACI Workshop</a:t>
            </a:r>
          </a:p>
          <a:p>
            <a:r>
              <a:rPr lang="en-AU" dirty="0" smtClean="0"/>
              <a:t>MDT reviewed Care Standards</a:t>
            </a:r>
          </a:p>
          <a:p>
            <a:r>
              <a:rPr lang="en-AU" dirty="0" smtClean="0"/>
              <a:t>Key team members completed Self-Assessment forms</a:t>
            </a:r>
          </a:p>
          <a:p>
            <a:r>
              <a:rPr lang="en-AU" dirty="0" smtClean="0"/>
              <a:t>Data was collected and collated</a:t>
            </a:r>
          </a:p>
          <a:p>
            <a:endParaRPr lang="en-AU" dirty="0" smtClean="0"/>
          </a:p>
          <a:p>
            <a:r>
              <a:rPr lang="en-AU" dirty="0" smtClean="0"/>
              <a:t>Key areas for change identified to meet care standards</a:t>
            </a:r>
          </a:p>
          <a:p>
            <a:r>
              <a:rPr lang="en-AU" dirty="0" smtClean="0"/>
              <a:t>Meet with MDT to work out change process and engagement of key stakeholders</a:t>
            </a:r>
          </a:p>
          <a:p>
            <a:r>
              <a:rPr lang="en-AU" dirty="0" smtClean="0"/>
              <a:t>Implementation of change process</a:t>
            </a:r>
          </a:p>
          <a:p>
            <a:r>
              <a:rPr lang="en-AU" dirty="0" smtClean="0"/>
              <a:t>Re-evaluation</a:t>
            </a:r>
          </a:p>
        </p:txBody>
      </p:sp>
      <p:sp>
        <p:nvSpPr>
          <p:cNvPr id="4" name="Down Arrow 3"/>
          <p:cNvSpPr/>
          <p:nvPr/>
        </p:nvSpPr>
        <p:spPr>
          <a:xfrm>
            <a:off x="3451538" y="3554569"/>
            <a:ext cx="579549" cy="5795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8459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6255" y="1754909"/>
            <a:ext cx="3186545" cy="497502"/>
          </a:xfrm>
        </p:spPr>
        <p:txBody>
          <a:bodyPr>
            <a:normAutofit/>
          </a:bodyPr>
          <a:lstStyle/>
          <a:p>
            <a:r>
              <a:rPr lang="en-AU" sz="1600" dirty="0" smtClean="0"/>
              <a:t>ACI Responders (54)</a:t>
            </a:r>
            <a:endParaRPr lang="en-AU" sz="1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5528599"/>
              </p:ext>
            </p:extLst>
          </p:nvPr>
        </p:nvGraphicFramePr>
        <p:xfrm>
          <a:off x="6672648" y="1795849"/>
          <a:ext cx="4681151" cy="435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8821" y="2095500"/>
            <a:ext cx="3352800" cy="38862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000" smtClean="0"/>
              <a:t>Awareness of the Standards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888401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6120" y="2096294"/>
            <a:ext cx="5881816" cy="3810000"/>
          </a:xfrm>
          <a:prstGeom prst="rect">
            <a:avLst/>
          </a:prstGeom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4710122"/>
              </p:ext>
            </p:extLst>
          </p:nvPr>
        </p:nvGraphicFramePr>
        <p:xfrm>
          <a:off x="5614087" y="260933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1043620"/>
              </p:ext>
            </p:extLst>
          </p:nvPr>
        </p:nvGraphicFramePr>
        <p:xfrm>
          <a:off x="8011297" y="261757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4105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365</TotalTime>
  <Words>504</Words>
  <Application>Microsoft Office PowerPoint</Application>
  <PresentationFormat>Widescreen</PresentationFormat>
  <Paragraphs>96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Aharoni</vt:lpstr>
      <vt:lpstr>Arial</vt:lpstr>
      <vt:lpstr>Calibri</vt:lpstr>
      <vt:lpstr>Calibri Light</vt:lpstr>
      <vt:lpstr>Office Theme</vt:lpstr>
      <vt:lpstr>Amputee Care Standards</vt:lpstr>
      <vt:lpstr>Aim: “Peer Learning”</vt:lpstr>
      <vt:lpstr>Overview</vt:lpstr>
      <vt:lpstr>Minimum Care Standards</vt:lpstr>
      <vt:lpstr>Data from ACI</vt:lpstr>
      <vt:lpstr>PowerPoint Presentation</vt:lpstr>
      <vt:lpstr>Nepean Process</vt:lpstr>
      <vt:lpstr>ACI Responders (54)</vt:lpstr>
      <vt:lpstr>PowerPoint Presentation</vt:lpstr>
      <vt:lpstr>S1: Care is coordinated, multispecialty and interdisciplinary across all phases</vt:lpstr>
      <vt:lpstr>S2: A comprehensive care plan is developed and updated throughout the care journey</vt:lpstr>
      <vt:lpstr>S3: Counselling and psychological support is available across all stages of care</vt:lpstr>
      <vt:lpstr>S4: Referral is offered to a managed peer support program</vt:lpstr>
      <vt:lpstr>S5: Falls prevention and falls safety education is provided</vt:lpstr>
      <vt:lpstr>S6: Discharge planning and transfer of care arrangements occur with communication between all key stakeholders</vt:lpstr>
      <vt:lpstr>P1: Care of the residual limb and management of risk factors for further amputation are addressed</vt:lpstr>
      <vt:lpstr>P2: Education occurs across all stages of care</vt:lpstr>
      <vt:lpstr>P3: Pain is assessed, managed and monitored across all stages of care</vt:lpstr>
      <vt:lpstr>P4: Special consideration is given to the needs of specific populations</vt:lpstr>
      <vt:lpstr>Feedback from Nepean Self-Assessment Tool</vt:lpstr>
      <vt:lpstr>Activity: </vt:lpstr>
      <vt:lpstr>Discussion</vt:lpstr>
    </vt:vector>
  </TitlesOfParts>
  <Company>NSW HEALTH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Sanzida Hoque (Nepean Blue Mountains LHD)</dc:creator>
  <cp:lastModifiedBy>Sanzida Hoque</cp:lastModifiedBy>
  <cp:revision>33</cp:revision>
  <dcterms:created xsi:type="dcterms:W3CDTF">2019-07-11T03:23:22Z</dcterms:created>
  <dcterms:modified xsi:type="dcterms:W3CDTF">2019-07-25T04:01:49Z</dcterms:modified>
</cp:coreProperties>
</file>